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4"/>
  </p:notesMasterIdLst>
  <p:sldIdLst>
    <p:sldId id="256" r:id="rId2"/>
    <p:sldId id="257" r:id="rId3"/>
    <p:sldId id="304" r:id="rId4"/>
    <p:sldId id="263" r:id="rId5"/>
    <p:sldId id="305" r:id="rId6"/>
    <p:sldId id="306" r:id="rId7"/>
    <p:sldId id="307" r:id="rId8"/>
    <p:sldId id="308" r:id="rId9"/>
    <p:sldId id="309" r:id="rId10"/>
    <p:sldId id="314" r:id="rId11"/>
    <p:sldId id="312" r:id="rId12"/>
    <p:sldId id="315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mbria Math" panose="02040503050406030204" pitchFamily="18" charset="0"/>
      <p:regular r:id="rId19"/>
    </p:embeddedFont>
    <p:embeddedFont>
      <p:font typeface="Comfortaa" panose="020B0604020202020204" charset="0"/>
      <p:regular r:id="rId20"/>
      <p:bold r:id="rId21"/>
    </p:embeddedFont>
    <p:embeddedFont>
      <p:font typeface="Open Sans" panose="020B0604020202020204" charset="0"/>
      <p:regular r:id="rId22"/>
      <p:bold r:id="rId23"/>
      <p:italic r:id="rId24"/>
      <p:boldItalic r:id="rId25"/>
    </p:embeddedFont>
    <p:embeddedFont>
      <p:font typeface="Orbitron" panose="020B0604020202020204" charset="0"/>
      <p:regular r:id="rId26"/>
      <p:bold r:id="rId27"/>
    </p:embeddedFont>
    <p:embeddedFont>
      <p:font typeface="Orbitron Regular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e zottola" initials="gz" lastIdx="1" clrIdx="0">
    <p:extLst>
      <p:ext uri="{19B8F6BF-5375-455C-9EA6-DF929625EA0E}">
        <p15:presenceInfo xmlns:p15="http://schemas.microsoft.com/office/powerpoint/2012/main" userId="a90243e1483233b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86BCAA-F7D9-465E-BF8C-B1E5C983FC2C}">
  <a:tblStyle styleId="{0F86BCAA-F7D9-465E-BF8C-B1E5C983FC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9dd9f533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9dd9f533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95905f5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95905f5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0404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27900" y="1876125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09925" y="2804625"/>
            <a:ext cx="2924100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 sz="2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 rot="-5400000">
            <a:off x="-1079875" y="2328125"/>
            <a:ext cx="40644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28675" y="676350"/>
            <a:ext cx="6602100" cy="3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6144900" cy="40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713225" y="1242700"/>
            <a:ext cx="3597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713225" y="2812600"/>
            <a:ext cx="3597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body" idx="1"/>
          </p:nvPr>
        </p:nvSpPr>
        <p:spPr>
          <a:xfrm>
            <a:off x="713225" y="399432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45" name="Google Shape;45;p12"/>
          <p:cNvSpPr/>
          <p:nvPr/>
        </p:nvSpPr>
        <p:spPr>
          <a:xfrm>
            <a:off x="-100" y="-9500"/>
            <a:ext cx="9144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 rot="-5400000">
            <a:off x="-983875" y="2238125"/>
            <a:ext cx="40584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1545529" y="1620825"/>
            <a:ext cx="19650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2"/>
          </p:nvPr>
        </p:nvSpPr>
        <p:spPr>
          <a:xfrm>
            <a:off x="1545529" y="1913888"/>
            <a:ext cx="19650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ubTitle" idx="3"/>
          </p:nvPr>
        </p:nvSpPr>
        <p:spPr>
          <a:xfrm>
            <a:off x="4005699" y="1618488"/>
            <a:ext cx="19650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4"/>
          </p:nvPr>
        </p:nvSpPr>
        <p:spPr>
          <a:xfrm>
            <a:off x="4005699" y="1911096"/>
            <a:ext cx="19650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5"/>
          </p:nvPr>
        </p:nvSpPr>
        <p:spPr>
          <a:xfrm>
            <a:off x="6465732" y="1618488"/>
            <a:ext cx="19650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6"/>
          </p:nvPr>
        </p:nvSpPr>
        <p:spPr>
          <a:xfrm>
            <a:off x="6465732" y="1911096"/>
            <a:ext cx="19650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7"/>
          </p:nvPr>
        </p:nvSpPr>
        <p:spPr>
          <a:xfrm>
            <a:off x="1545529" y="3640213"/>
            <a:ext cx="19650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8"/>
          </p:nvPr>
        </p:nvSpPr>
        <p:spPr>
          <a:xfrm>
            <a:off x="1545529" y="3940278"/>
            <a:ext cx="19650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9"/>
          </p:nvPr>
        </p:nvSpPr>
        <p:spPr>
          <a:xfrm>
            <a:off x="4005699" y="3640213"/>
            <a:ext cx="19650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body" idx="13"/>
          </p:nvPr>
        </p:nvSpPr>
        <p:spPr>
          <a:xfrm>
            <a:off x="4005699" y="3940278"/>
            <a:ext cx="19650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4"/>
          </p:nvPr>
        </p:nvSpPr>
        <p:spPr>
          <a:xfrm>
            <a:off x="6465732" y="3639312"/>
            <a:ext cx="19650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Comfortaa"/>
              <a:buNone/>
              <a:defRPr sz="1800">
                <a:latin typeface="Orbitron Regular"/>
                <a:ea typeface="Orbitron Regular"/>
                <a:cs typeface="Orbitron Regular"/>
                <a:sym typeface="Orbitron Regular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5"/>
          </p:nvPr>
        </p:nvSpPr>
        <p:spPr>
          <a:xfrm>
            <a:off x="6465732" y="3937642"/>
            <a:ext cx="19650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0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5175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dk1"/>
              </a:gs>
            </a:gsLst>
            <a:lin ang="5400012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rbitron"/>
              <a:buNone/>
              <a:defRPr sz="2800">
                <a:solidFill>
                  <a:srgbClr val="FFFFFF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matteo4985#!/vizhome/VisualizzazioeConteggioTweetsRaccolti/Volumetweet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public.tableau.com/profile/matteo4985#!/vizhome/Analisidelmatch_16125229919090/Dashboard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833267" y="1482545"/>
            <a:ext cx="7793666" cy="6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ANALISI DEI RISULTATI UFFICIALI E DELLE OPINIONI ESPRESSE DAGLI SPETTATORI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7"/>
          <p:cNvSpPr txBox="1">
            <a:spLocks noGrp="1"/>
          </p:cNvSpPr>
          <p:nvPr>
            <p:ph type="ctrTitle"/>
          </p:nvPr>
        </p:nvSpPr>
        <p:spPr>
          <a:xfrm>
            <a:off x="1239000" y="492372"/>
            <a:ext cx="6688200" cy="92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Mike Tyson vs </a:t>
            </a:r>
            <a:r>
              <a:rPr lang="it-IT" sz="4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Roy</a:t>
            </a:r>
            <a:r>
              <a:rPr lang="it-IT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 Jones</a:t>
            </a:r>
            <a:endParaRPr sz="4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4" name="Google Shape;154;p27"/>
          <p:cNvSpPr/>
          <p:nvPr/>
        </p:nvSpPr>
        <p:spPr>
          <a:xfrm>
            <a:off x="4459773" y="4038445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7"/>
          <p:cNvSpPr/>
          <p:nvPr/>
        </p:nvSpPr>
        <p:spPr>
          <a:xfrm>
            <a:off x="5971522" y="4062487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7"/>
          <p:cNvSpPr/>
          <p:nvPr/>
        </p:nvSpPr>
        <p:spPr>
          <a:xfrm>
            <a:off x="2948025" y="4040797"/>
            <a:ext cx="316200" cy="31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7" name="Google Shape;157;p27"/>
          <p:cNvCxnSpPr/>
          <p:nvPr/>
        </p:nvCxnSpPr>
        <p:spPr>
          <a:xfrm>
            <a:off x="-22200" y="4198897"/>
            <a:ext cx="9166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FC6918-68F9-45DC-B728-8D37E392AD4B}"/>
              </a:ext>
            </a:extLst>
          </p:cNvPr>
          <p:cNvSpPr txBox="1"/>
          <p:nvPr/>
        </p:nvSpPr>
        <p:spPr>
          <a:xfrm>
            <a:off x="3194678" y="2121545"/>
            <a:ext cx="27768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Paparella Matteo 812561 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r>
              <a:rPr lang="it-IT" dirty="0">
                <a:solidFill>
                  <a:schemeClr val="bg1"/>
                </a:solidFill>
              </a:rPr>
              <a:t>Zottola Gabriele 812364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2736AD-A708-4B78-838F-A77B5BCE7C5B}"/>
              </a:ext>
            </a:extLst>
          </p:cNvPr>
          <p:cNvSpPr txBox="1"/>
          <p:nvPr/>
        </p:nvSpPr>
        <p:spPr>
          <a:xfrm>
            <a:off x="754912" y="356289"/>
            <a:ext cx="7857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bg1"/>
                </a:solidFill>
              </a:rPr>
              <a:t>ANDAMENTI SENTIMENT PRE INCONTRO E POST INCONTRO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2EFA8A3-7F13-4457-8CD0-F237D8E721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9" r="12791" b="3646"/>
          <a:stretch/>
        </p:blipFill>
        <p:spPr>
          <a:xfrm>
            <a:off x="1905397" y="756399"/>
            <a:ext cx="5333205" cy="380496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4D3967C-E52C-4E79-8BF2-1D56EA0B4462}"/>
              </a:ext>
            </a:extLst>
          </p:cNvPr>
          <p:cNvSpPr txBox="1"/>
          <p:nvPr/>
        </p:nvSpPr>
        <p:spPr>
          <a:xfrm>
            <a:off x="7591647" y="1222744"/>
            <a:ext cx="12440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00" b="0" i="0" u="none" strike="noStrike" baseline="0" dirty="0">
                <a:solidFill>
                  <a:srgbClr val="0563C2"/>
                </a:solidFill>
                <a:latin typeface="Calibri" panose="020F0502020204030204" pitchFamily="34" charset="0"/>
                <a:hlinkClick r:id="rId3" action="ppaction://hlinksldjump"/>
              </a:rPr>
              <a:t>https://public.tableau.com/profile/matteo4985#!/vizhome/AndamentoSentimentComplessivo/dashbaords</a:t>
            </a:r>
          </a:p>
          <a:p>
            <a:pPr algn="l"/>
            <a:r>
              <a:rPr lang="it-IT" sz="1200" b="0" i="0" u="none" strike="noStrike" baseline="0" dirty="0">
                <a:solidFill>
                  <a:srgbClr val="0563C2"/>
                </a:solidFill>
                <a:latin typeface="Calibri" panose="020F0502020204030204" pitchFamily="34" charset="0"/>
                <a:hlinkClick r:id="rId3" action="ppaction://hlinksldjump"/>
              </a:rPr>
              <a:t>entimenttot2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49119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5FD8CF3-09A9-41A0-80C8-9B1B757C664F}"/>
              </a:ext>
            </a:extLst>
          </p:cNvPr>
          <p:cNvSpPr txBox="1"/>
          <p:nvPr/>
        </p:nvSpPr>
        <p:spPr>
          <a:xfrm>
            <a:off x="558208" y="381683"/>
            <a:ext cx="216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CONCLUSIONI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8FBF90-F90C-45D0-B5DD-E65A440EBB86}"/>
              </a:ext>
            </a:extLst>
          </p:cNvPr>
          <p:cNvSpPr txBox="1"/>
          <p:nvPr/>
        </p:nvSpPr>
        <p:spPr>
          <a:xfrm>
            <a:off x="723013" y="865357"/>
            <a:ext cx="399784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Discrepanza tifo e voti giuria  </a:t>
            </a:r>
          </a:p>
          <a:p>
            <a:pPr marL="285750" indent="-285750">
              <a:buFontTx/>
              <a:buChar char="-"/>
            </a:pPr>
            <a:r>
              <a:rPr lang="it-IT" dirty="0"/>
              <a:t>Statistiche del match in favore di Tyson  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44CDD76-B443-4C82-932D-C3E37F8C4826}"/>
              </a:ext>
            </a:extLst>
          </p:cNvPr>
          <p:cNvSpPr txBox="1"/>
          <p:nvPr/>
        </p:nvSpPr>
        <p:spPr>
          <a:xfrm>
            <a:off x="2243467" y="1515652"/>
            <a:ext cx="2163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CRITICITA’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057B74-2FD3-42A7-98BA-943F401C360D}"/>
              </a:ext>
            </a:extLst>
          </p:cNvPr>
          <p:cNvSpPr txBox="1"/>
          <p:nvPr/>
        </p:nvSpPr>
        <p:spPr>
          <a:xfrm>
            <a:off x="2243467" y="1986988"/>
            <a:ext cx="3997841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Progettazione della dashboard </a:t>
            </a:r>
          </a:p>
          <a:p>
            <a:pPr marL="285750" indent="-285750">
              <a:buFontTx/>
              <a:buChar char="-"/>
            </a:pPr>
            <a:r>
              <a:rPr lang="it-IT" dirty="0"/>
              <a:t>Scelta algoritmo di sentiment </a:t>
            </a:r>
          </a:p>
          <a:p>
            <a:pPr marL="285750" indent="-285750">
              <a:buFontTx/>
              <a:buChar char="-"/>
            </a:pPr>
            <a:r>
              <a:rPr lang="it-IT" dirty="0"/>
              <a:t>Gestione delle tempistiche dei round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55BB86-E50D-46DF-97BC-1E22FA49E311}"/>
              </a:ext>
            </a:extLst>
          </p:cNvPr>
          <p:cNvSpPr txBox="1"/>
          <p:nvPr/>
        </p:nvSpPr>
        <p:spPr>
          <a:xfrm>
            <a:off x="3153879" y="2803634"/>
            <a:ext cx="2668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SVILUPPI FUTURI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814EF8-F5BA-4894-8C88-8BECB343D013}"/>
              </a:ext>
            </a:extLst>
          </p:cNvPr>
          <p:cNvSpPr txBox="1"/>
          <p:nvPr/>
        </p:nvSpPr>
        <p:spPr>
          <a:xfrm>
            <a:off x="2892055" y="3265299"/>
            <a:ext cx="5861193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it-IT" b="0" i="0" u="none" strike="noStrike" baseline="0" dirty="0">
                <a:latin typeface="CMR10"/>
              </a:rPr>
              <a:t>- Estendere l'analisi osservando le parti del corpo più colpite (dati non sempre reperibili)</a:t>
            </a:r>
          </a:p>
          <a:p>
            <a:pPr algn="l"/>
            <a:r>
              <a:rPr lang="it-IT" b="0" i="0" u="none" strike="noStrike" baseline="0" dirty="0">
                <a:latin typeface="CMR10"/>
              </a:rPr>
              <a:t>- analisi delle aree del ring più coperte durante il match (es: corde, angoli ecc.)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58543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06A0E0A-24B0-4ABD-9AE2-81C85D3DF5FB}"/>
              </a:ext>
            </a:extLst>
          </p:cNvPr>
          <p:cNvSpPr txBox="1"/>
          <p:nvPr/>
        </p:nvSpPr>
        <p:spPr>
          <a:xfrm>
            <a:off x="622004" y="1020725"/>
            <a:ext cx="78999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600" b="1" dirty="0">
                <a:solidFill>
                  <a:schemeClr val="bg1"/>
                </a:solidFill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24025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6DA4118-C32B-4D4A-916A-91A8B365636E}"/>
              </a:ext>
            </a:extLst>
          </p:cNvPr>
          <p:cNvSpPr/>
          <p:nvPr/>
        </p:nvSpPr>
        <p:spPr>
          <a:xfrm>
            <a:off x="717693" y="982761"/>
            <a:ext cx="3498111" cy="695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EVENTO PUGILISTICO RECORD DI INCASSI NEL 2020 </a:t>
            </a:r>
          </a:p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1.2 MILIONI DI STREAM </a:t>
            </a: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108C593-DE71-4DCA-A4B3-66CA452900DA}"/>
              </a:ext>
            </a:extLst>
          </p:cNvPr>
          <p:cNvCxnSpPr>
            <a:cxnSpLocks/>
          </p:cNvCxnSpPr>
          <p:nvPr/>
        </p:nvCxnSpPr>
        <p:spPr>
          <a:xfrm>
            <a:off x="2466749" y="1794880"/>
            <a:ext cx="0" cy="606056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Rettangolo 9">
            <a:extLst>
              <a:ext uri="{FF2B5EF4-FFF2-40B4-BE49-F238E27FC236}">
                <a16:creationId xmlns:a16="http://schemas.microsoft.com/office/drawing/2014/main" id="{632A5A76-855C-40E5-B786-922CD8EC96AD}"/>
              </a:ext>
            </a:extLst>
          </p:cNvPr>
          <p:cNvSpPr/>
          <p:nvPr/>
        </p:nvSpPr>
        <p:spPr>
          <a:xfrm>
            <a:off x="988825" y="2470092"/>
            <a:ext cx="2955851" cy="61668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ASSEGNAZIONE DEI PUNTEGGI A DISTANZA 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B3E2C930-90C3-42EA-8D45-A8EEC97BAAB7}"/>
              </a:ext>
            </a:extLst>
          </p:cNvPr>
          <p:cNvCxnSpPr>
            <a:cxnSpLocks/>
          </p:cNvCxnSpPr>
          <p:nvPr/>
        </p:nvCxnSpPr>
        <p:spPr>
          <a:xfrm>
            <a:off x="2466749" y="3176148"/>
            <a:ext cx="0" cy="6556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ttangolo 14">
            <a:extLst>
              <a:ext uri="{FF2B5EF4-FFF2-40B4-BE49-F238E27FC236}">
                <a16:creationId xmlns:a16="http://schemas.microsoft.com/office/drawing/2014/main" id="{49914C64-B73F-4220-BC07-5E7C42AB517A}"/>
              </a:ext>
            </a:extLst>
          </p:cNvPr>
          <p:cNvSpPr/>
          <p:nvPr/>
        </p:nvSpPr>
        <p:spPr>
          <a:xfrm>
            <a:off x="1073899" y="3858734"/>
            <a:ext cx="2870777" cy="65567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RISULTATO FINALE CONTROVERSO </a:t>
            </a:r>
          </a:p>
        </p:txBody>
      </p:sp>
      <p:pic>
        <p:nvPicPr>
          <p:cNvPr id="4" name="Elemento grafico 3" descr="Utente">
            <a:extLst>
              <a:ext uri="{FF2B5EF4-FFF2-40B4-BE49-F238E27FC236}">
                <a16:creationId xmlns:a16="http://schemas.microsoft.com/office/drawing/2014/main" id="{C31C3C23-3DF8-4038-B32A-03B816523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0708" y="1698259"/>
            <a:ext cx="914400" cy="914400"/>
          </a:xfrm>
          <a:prstGeom prst="rect">
            <a:avLst/>
          </a:prstGeom>
        </p:spPr>
      </p:pic>
      <p:pic>
        <p:nvPicPr>
          <p:cNvPr id="9" name="Elemento grafico 8" descr="Utente">
            <a:extLst>
              <a:ext uri="{FF2B5EF4-FFF2-40B4-BE49-F238E27FC236}">
                <a16:creationId xmlns:a16="http://schemas.microsoft.com/office/drawing/2014/main" id="{28546F2A-2295-4F4D-8A80-0635651F5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2457" y="1684791"/>
            <a:ext cx="914400" cy="914400"/>
          </a:xfrm>
          <a:prstGeom prst="rect">
            <a:avLst/>
          </a:prstGeom>
        </p:spPr>
      </p:pic>
      <p:pic>
        <p:nvPicPr>
          <p:cNvPr id="11" name="Elemento grafico 10" descr="Utente">
            <a:extLst>
              <a:ext uri="{FF2B5EF4-FFF2-40B4-BE49-F238E27FC236}">
                <a16:creationId xmlns:a16="http://schemas.microsoft.com/office/drawing/2014/main" id="{83D8D50C-7FD3-48EC-A104-CCAA138C8A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94206" y="1652227"/>
            <a:ext cx="914400" cy="9144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7233FB-FB66-48F1-BF34-0444D66FB714}"/>
              </a:ext>
            </a:extLst>
          </p:cNvPr>
          <p:cNvSpPr txBox="1"/>
          <p:nvPr/>
        </p:nvSpPr>
        <p:spPr>
          <a:xfrm>
            <a:off x="5433245" y="1041870"/>
            <a:ext cx="2275361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ASSEGNAZIONE DEI PUNTEGGI: </a:t>
            </a:r>
          </a:p>
        </p:txBody>
      </p: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2CB754B1-D4E9-4D82-8935-561817F687DF}"/>
              </a:ext>
            </a:extLst>
          </p:cNvPr>
          <p:cNvCxnSpPr>
            <a:cxnSpLocks/>
          </p:cNvCxnSpPr>
          <p:nvPr/>
        </p:nvCxnSpPr>
        <p:spPr>
          <a:xfrm>
            <a:off x="5879798" y="2727253"/>
            <a:ext cx="347334" cy="6556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975BEF5F-BCE5-4F91-B003-A382D9216CE3}"/>
              </a:ext>
            </a:extLst>
          </p:cNvPr>
          <p:cNvCxnSpPr>
            <a:cxnSpLocks/>
          </p:cNvCxnSpPr>
          <p:nvPr/>
        </p:nvCxnSpPr>
        <p:spPr>
          <a:xfrm>
            <a:off x="6565602" y="2686328"/>
            <a:ext cx="0" cy="655673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E21CA95-C066-4A6A-8C01-FE3AE6A84457}"/>
              </a:ext>
            </a:extLst>
          </p:cNvPr>
          <p:cNvCxnSpPr>
            <a:cxnSpLocks/>
          </p:cNvCxnSpPr>
          <p:nvPr/>
        </p:nvCxnSpPr>
        <p:spPr>
          <a:xfrm flipH="1">
            <a:off x="6962555" y="2664618"/>
            <a:ext cx="288851" cy="699092"/>
          </a:xfrm>
          <a:prstGeom prst="straightConnector1">
            <a:avLst/>
          </a:prstGeom>
          <a:ln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C90F6C74-0C10-449D-B1A8-C73D935A76BF}"/>
              </a:ext>
            </a:extLst>
          </p:cNvPr>
          <p:cNvSpPr txBox="1"/>
          <p:nvPr/>
        </p:nvSpPr>
        <p:spPr>
          <a:xfrm>
            <a:off x="5422598" y="3537984"/>
            <a:ext cx="2668771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/>
              <a:t>Voto per round e atleta</a:t>
            </a:r>
          </a:p>
          <a:p>
            <a:r>
              <a:rPr lang="it-IT" dirty="0"/>
              <a:t>10 = pugile vincente </a:t>
            </a:r>
          </a:p>
          <a:p>
            <a:r>
              <a:rPr lang="it-IT" dirty="0"/>
              <a:t>  9 = pugile perdente   </a:t>
            </a:r>
          </a:p>
          <a:p>
            <a:r>
              <a:rPr lang="it-IT" dirty="0"/>
              <a:t>  8 = pugile che va a KO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8D33208-32FC-4CA6-9BF7-83EDF02D7497}"/>
              </a:ext>
            </a:extLst>
          </p:cNvPr>
          <p:cNvSpPr txBox="1"/>
          <p:nvPr/>
        </p:nvSpPr>
        <p:spPr>
          <a:xfrm>
            <a:off x="2732567" y="170121"/>
            <a:ext cx="3494565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chemeClr val="tx1"/>
                </a:solidFill>
              </a:rPr>
              <a:t>DESCRIZIONE DEL TOPIC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DC38BA-7AB4-41AA-B4FE-6B1B2266D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093" y="304210"/>
            <a:ext cx="7011814" cy="2098748"/>
          </a:xfrm>
          <a:ln>
            <a:solidFill>
              <a:schemeClr val="bg1"/>
            </a:solidFill>
          </a:ln>
        </p:spPr>
        <p:txBody>
          <a:bodyPr/>
          <a:lstStyle/>
          <a:p>
            <a:pPr marL="139700" indent="0" algn="ctr">
              <a:buNone/>
            </a:pPr>
            <a:r>
              <a:rPr lang="it-IT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OBIETTIVO</a:t>
            </a:r>
          </a:p>
          <a:p>
            <a:endParaRPr lang="it-IT" sz="1800" dirty="0">
              <a:latin typeface="Calibri" panose="020F0502020204030204" pitchFamily="34" charset="0"/>
              <a:ea typeface="Cambria Math" panose="02040503050406030204" pitchFamily="18" charset="0"/>
              <a:cs typeface="Calibri" panose="020F0502020204030204" pitchFamily="34" charset="0"/>
            </a:endParaRPr>
          </a:p>
          <a:p>
            <a:pPr algn="ctr"/>
            <a:r>
              <a:rPr lang="it-IT" sz="1800" dirty="0">
                <a:latin typeface="Calibri" panose="020F0502020204030204" pitchFamily="34" charset="0"/>
                <a:ea typeface="Cambria Math" panose="02040503050406030204" pitchFamily="18" charset="0"/>
                <a:cs typeface="Calibri" panose="020F0502020204030204" pitchFamily="34" charset="0"/>
              </a:rPr>
              <a:t>Analizzare le opinioni espresse dai fans sulla piattaforma social Twitter e confrontarle con statistiche e i risultati ufficiali del match.    </a:t>
            </a:r>
          </a:p>
        </p:txBody>
      </p:sp>
    </p:spTree>
    <p:extLst>
      <p:ext uri="{BB962C8B-B14F-4D97-AF65-F5344CB8AC3E}">
        <p14:creationId xmlns:p14="http://schemas.microsoft.com/office/powerpoint/2010/main" val="204008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4"/>
          <p:cNvSpPr/>
          <p:nvPr/>
        </p:nvSpPr>
        <p:spPr>
          <a:xfrm>
            <a:off x="779425" y="838038"/>
            <a:ext cx="916200" cy="915900"/>
          </a:xfrm>
          <a:prstGeom prst="snip1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ubTitle" idx="3"/>
          </p:nvPr>
        </p:nvSpPr>
        <p:spPr>
          <a:xfrm>
            <a:off x="4005699" y="1618488"/>
            <a:ext cx="1965000" cy="2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14" name="Google Shape;314;p34"/>
          <p:cNvSpPr txBox="1">
            <a:spLocks noGrp="1"/>
          </p:cNvSpPr>
          <p:nvPr>
            <p:ph type="body" idx="13"/>
          </p:nvPr>
        </p:nvSpPr>
        <p:spPr>
          <a:xfrm>
            <a:off x="594923" y="3260916"/>
            <a:ext cx="19650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Statistiche del match</a:t>
            </a:r>
            <a:endParaRPr dirty="0"/>
          </a:p>
        </p:txBody>
      </p:sp>
      <p:sp>
        <p:nvSpPr>
          <p:cNvPr id="331" name="Google Shape;331;p34"/>
          <p:cNvSpPr txBox="1">
            <a:spLocks noGrp="1"/>
          </p:cNvSpPr>
          <p:nvPr>
            <p:ph type="body" idx="15"/>
          </p:nvPr>
        </p:nvSpPr>
        <p:spPr>
          <a:xfrm>
            <a:off x="692167" y="4376125"/>
            <a:ext cx="1965000" cy="43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-IT" dirty="0"/>
              <a:t>Punteggio giudici </a:t>
            </a:r>
            <a:endParaRPr dirty="0"/>
          </a:p>
        </p:txBody>
      </p:sp>
      <p:sp>
        <p:nvSpPr>
          <p:cNvPr id="332" name="Google Shape;332;p34"/>
          <p:cNvSpPr/>
          <p:nvPr/>
        </p:nvSpPr>
        <p:spPr>
          <a:xfrm>
            <a:off x="5911702" y="945547"/>
            <a:ext cx="965552" cy="915900"/>
          </a:xfrm>
          <a:prstGeom prst="snip1Rect">
            <a:avLst>
              <a:gd name="adj" fmla="val 414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4"/>
          <p:cNvSpPr/>
          <p:nvPr/>
        </p:nvSpPr>
        <p:spPr>
          <a:xfrm>
            <a:off x="7645482" y="991798"/>
            <a:ext cx="1009419" cy="915901"/>
          </a:xfrm>
          <a:prstGeom prst="snip1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4"/>
          <p:cNvSpPr/>
          <p:nvPr/>
        </p:nvSpPr>
        <p:spPr>
          <a:xfrm>
            <a:off x="2528025" y="892385"/>
            <a:ext cx="916200" cy="915900"/>
          </a:xfrm>
          <a:prstGeom prst="snip1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4276625" y="932908"/>
            <a:ext cx="916200" cy="915900"/>
          </a:xfrm>
          <a:prstGeom prst="snip1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34"/>
          <p:cNvSpPr/>
          <p:nvPr/>
        </p:nvSpPr>
        <p:spPr>
          <a:xfrm>
            <a:off x="594923" y="2571750"/>
            <a:ext cx="2014013" cy="763466"/>
          </a:xfrm>
          <a:prstGeom prst="snip1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F4639BC-4500-40D2-A16A-6BDF9B67DC4B}"/>
              </a:ext>
            </a:extLst>
          </p:cNvPr>
          <p:cNvSpPr/>
          <p:nvPr/>
        </p:nvSpPr>
        <p:spPr>
          <a:xfrm>
            <a:off x="2986124" y="128901"/>
            <a:ext cx="3810875" cy="53431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FONTE DATI ED </a:t>
            </a:r>
          </a:p>
          <a:p>
            <a:pPr algn="ctr"/>
            <a:r>
              <a:rPr lang="it-IT" b="1" dirty="0"/>
              <a:t>ARCHITETTURA SOFTWARE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6C33FE1-22E8-4FDB-8248-2AE86BBC37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52512" r="86696" b="32808"/>
          <a:stretch/>
        </p:blipFill>
        <p:spPr>
          <a:xfrm>
            <a:off x="824479" y="885473"/>
            <a:ext cx="826091" cy="821030"/>
          </a:xfrm>
          <a:prstGeom prst="rect">
            <a:avLst/>
          </a:prstGeom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1A6918B1-0515-4A74-B4DE-778E89C1DF57}"/>
              </a:ext>
            </a:extLst>
          </p:cNvPr>
          <p:cNvSpPr/>
          <p:nvPr/>
        </p:nvSpPr>
        <p:spPr>
          <a:xfrm>
            <a:off x="1850065" y="1350335"/>
            <a:ext cx="552893" cy="10632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B3CA9AD-60D8-4A5E-9842-FC33F47E42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1" t="52512" r="93023" b="29802"/>
          <a:stretch/>
        </p:blipFill>
        <p:spPr>
          <a:xfrm>
            <a:off x="2557398" y="909065"/>
            <a:ext cx="857454" cy="868716"/>
          </a:xfrm>
          <a:prstGeom prst="rect">
            <a:avLst/>
          </a:prstGeom>
        </p:spPr>
      </p:pic>
      <p:sp>
        <p:nvSpPr>
          <p:cNvPr id="49" name="Freccia a destra 48">
            <a:extLst>
              <a:ext uri="{FF2B5EF4-FFF2-40B4-BE49-F238E27FC236}">
                <a16:creationId xmlns:a16="http://schemas.microsoft.com/office/drawing/2014/main" id="{3FDB46BB-1922-4ACE-A6E1-DBEE6434D44C}"/>
              </a:ext>
            </a:extLst>
          </p:cNvPr>
          <p:cNvSpPr/>
          <p:nvPr/>
        </p:nvSpPr>
        <p:spPr>
          <a:xfrm>
            <a:off x="3569292" y="1343423"/>
            <a:ext cx="552893" cy="10632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D868C7FE-C81F-407C-86C7-EF14831E72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116" t="35938" r="65655" b="45631"/>
          <a:stretch/>
        </p:blipFill>
        <p:spPr>
          <a:xfrm>
            <a:off x="4326540" y="973300"/>
            <a:ext cx="816370" cy="844331"/>
          </a:xfrm>
          <a:prstGeom prst="rect">
            <a:avLst/>
          </a:prstGeom>
        </p:spPr>
      </p:pic>
      <p:sp>
        <p:nvSpPr>
          <p:cNvPr id="52" name="Freccia a destra 51">
            <a:extLst>
              <a:ext uri="{FF2B5EF4-FFF2-40B4-BE49-F238E27FC236}">
                <a16:creationId xmlns:a16="http://schemas.microsoft.com/office/drawing/2014/main" id="{0037E0CF-358D-4274-A8D7-A0266D1C3B1F}"/>
              </a:ext>
            </a:extLst>
          </p:cNvPr>
          <p:cNvSpPr/>
          <p:nvPr/>
        </p:nvSpPr>
        <p:spPr>
          <a:xfrm>
            <a:off x="5305315" y="1350335"/>
            <a:ext cx="552893" cy="10632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398BA0EB-174E-4F09-BAEA-7D1473DE84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080" t="50045" r="66885" b="37241"/>
          <a:stretch/>
        </p:blipFill>
        <p:spPr>
          <a:xfrm>
            <a:off x="5948445" y="973300"/>
            <a:ext cx="896911" cy="844331"/>
          </a:xfrm>
          <a:prstGeom prst="rect">
            <a:avLst/>
          </a:prstGeom>
        </p:spPr>
      </p:pic>
      <p:sp>
        <p:nvSpPr>
          <p:cNvPr id="55" name="Freccia a destra 54">
            <a:extLst>
              <a:ext uri="{FF2B5EF4-FFF2-40B4-BE49-F238E27FC236}">
                <a16:creationId xmlns:a16="http://schemas.microsoft.com/office/drawing/2014/main" id="{87F2C45A-DCA0-46FD-9ECD-E601CCC1003D}"/>
              </a:ext>
            </a:extLst>
          </p:cNvPr>
          <p:cNvSpPr/>
          <p:nvPr/>
        </p:nvSpPr>
        <p:spPr>
          <a:xfrm>
            <a:off x="7017488" y="1386655"/>
            <a:ext cx="552893" cy="10632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D37A2DB0-D37A-4C31-9E36-9D05F52810B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442" t="29041" r="84464" b="57420"/>
          <a:stretch/>
        </p:blipFill>
        <p:spPr>
          <a:xfrm>
            <a:off x="7665529" y="1004843"/>
            <a:ext cx="969323" cy="870164"/>
          </a:xfrm>
          <a:prstGeom prst="rect">
            <a:avLst/>
          </a:prstGeom>
        </p:spPr>
      </p:pic>
      <p:sp>
        <p:nvSpPr>
          <p:cNvPr id="58" name="Google Shape;336;p34">
            <a:extLst>
              <a:ext uri="{FF2B5EF4-FFF2-40B4-BE49-F238E27FC236}">
                <a16:creationId xmlns:a16="http://schemas.microsoft.com/office/drawing/2014/main" id="{F098DEF3-8E11-4B4D-97B2-BB013F1A13D1}"/>
              </a:ext>
            </a:extLst>
          </p:cNvPr>
          <p:cNvSpPr/>
          <p:nvPr/>
        </p:nvSpPr>
        <p:spPr>
          <a:xfrm>
            <a:off x="629478" y="3879119"/>
            <a:ext cx="2113586" cy="571187"/>
          </a:xfrm>
          <a:prstGeom prst="snip1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D33BF780-E470-4AAB-9D9C-667FB610D2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5697" t="18689" r="62655" b="70201"/>
          <a:stretch/>
        </p:blipFill>
        <p:spPr>
          <a:xfrm>
            <a:off x="629478" y="2689729"/>
            <a:ext cx="1927920" cy="571187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386D6BC5-6A27-491E-899C-C131A312296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" t="18070" r="86549" b="76720"/>
          <a:stretch/>
        </p:blipFill>
        <p:spPr>
          <a:xfrm>
            <a:off x="713268" y="3954913"/>
            <a:ext cx="2008695" cy="437400"/>
          </a:xfrm>
          <a:prstGeom prst="rect">
            <a:avLst/>
          </a:prstGeom>
        </p:spPr>
      </p:pic>
      <p:sp>
        <p:nvSpPr>
          <p:cNvPr id="63" name="Freccia a destra 62">
            <a:extLst>
              <a:ext uri="{FF2B5EF4-FFF2-40B4-BE49-F238E27FC236}">
                <a16:creationId xmlns:a16="http://schemas.microsoft.com/office/drawing/2014/main" id="{F5536EEB-571A-4922-9BEA-2F6BBF08648E}"/>
              </a:ext>
            </a:extLst>
          </p:cNvPr>
          <p:cNvSpPr/>
          <p:nvPr/>
        </p:nvSpPr>
        <p:spPr>
          <a:xfrm>
            <a:off x="2701460" y="2870792"/>
            <a:ext cx="742765" cy="135486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4" name="Freccia a destra 63">
            <a:extLst>
              <a:ext uri="{FF2B5EF4-FFF2-40B4-BE49-F238E27FC236}">
                <a16:creationId xmlns:a16="http://schemas.microsoft.com/office/drawing/2014/main" id="{620A0500-41AE-4723-BA5E-E0C41E53FEF1}"/>
              </a:ext>
            </a:extLst>
          </p:cNvPr>
          <p:cNvSpPr/>
          <p:nvPr/>
        </p:nvSpPr>
        <p:spPr>
          <a:xfrm>
            <a:off x="2886283" y="4082389"/>
            <a:ext cx="742765" cy="135485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68D1F0A8-C4A7-4189-94FC-96B410D018D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41" t="39220" r="92187" b="50014"/>
          <a:stretch/>
        </p:blipFill>
        <p:spPr>
          <a:xfrm>
            <a:off x="3536749" y="2554660"/>
            <a:ext cx="707333" cy="796910"/>
          </a:xfrm>
          <a:prstGeom prst="rect">
            <a:avLst/>
          </a:prstGeom>
        </p:spPr>
      </p:pic>
      <p:pic>
        <p:nvPicPr>
          <p:cNvPr id="67" name="Immagine 66">
            <a:extLst>
              <a:ext uri="{FF2B5EF4-FFF2-40B4-BE49-F238E27FC236}">
                <a16:creationId xmlns:a16="http://schemas.microsoft.com/office/drawing/2014/main" id="{CE77225B-2CB4-43D9-BCA1-CD0ADF1FFAB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441" t="39220" r="92187" b="50014"/>
          <a:stretch/>
        </p:blipFill>
        <p:spPr>
          <a:xfrm>
            <a:off x="3726961" y="3751676"/>
            <a:ext cx="707333" cy="796910"/>
          </a:xfrm>
          <a:prstGeom prst="rect">
            <a:avLst/>
          </a:prstGeom>
        </p:spPr>
      </p:pic>
      <p:sp>
        <p:nvSpPr>
          <p:cNvPr id="68" name="Google Shape;336;p34">
            <a:extLst>
              <a:ext uri="{FF2B5EF4-FFF2-40B4-BE49-F238E27FC236}">
                <a16:creationId xmlns:a16="http://schemas.microsoft.com/office/drawing/2014/main" id="{7031D23A-C378-49D2-A9B8-6EBAAB879F23}"/>
              </a:ext>
            </a:extLst>
          </p:cNvPr>
          <p:cNvSpPr/>
          <p:nvPr/>
        </p:nvSpPr>
        <p:spPr>
          <a:xfrm>
            <a:off x="3492376" y="2532653"/>
            <a:ext cx="807852" cy="839561"/>
          </a:xfrm>
          <a:prstGeom prst="snip1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336;p34">
            <a:extLst>
              <a:ext uri="{FF2B5EF4-FFF2-40B4-BE49-F238E27FC236}">
                <a16:creationId xmlns:a16="http://schemas.microsoft.com/office/drawing/2014/main" id="{0CE6BB6C-85FE-4EC4-95DA-E8692A3C2EAA}"/>
              </a:ext>
            </a:extLst>
          </p:cNvPr>
          <p:cNvSpPr/>
          <p:nvPr/>
        </p:nvSpPr>
        <p:spPr>
          <a:xfrm>
            <a:off x="3676700" y="3737072"/>
            <a:ext cx="807853" cy="864925"/>
          </a:xfrm>
          <a:prstGeom prst="snip1Rect">
            <a:avLst>
              <a:gd name="adj" fmla="val 0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FFA3F2B-9A5E-4A53-A148-7C5C3DB9870D}"/>
              </a:ext>
            </a:extLst>
          </p:cNvPr>
          <p:cNvSpPr txBox="1"/>
          <p:nvPr/>
        </p:nvSpPr>
        <p:spPr>
          <a:xfrm>
            <a:off x="3569292" y="3373578"/>
            <a:ext cx="552893" cy="305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CSV</a:t>
            </a:r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4827A1E1-FE2C-4FAE-906F-8E1818B6C2BF}"/>
              </a:ext>
            </a:extLst>
          </p:cNvPr>
          <p:cNvSpPr txBox="1"/>
          <p:nvPr/>
        </p:nvSpPr>
        <p:spPr>
          <a:xfrm>
            <a:off x="3726961" y="4659636"/>
            <a:ext cx="6974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CSV</a:t>
            </a:r>
          </a:p>
        </p:txBody>
      </p: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80F1AD2E-7889-4B13-80C7-7C7DF28BDC88}"/>
              </a:ext>
            </a:extLst>
          </p:cNvPr>
          <p:cNvCxnSpPr/>
          <p:nvPr/>
        </p:nvCxnSpPr>
        <p:spPr>
          <a:xfrm flipV="1">
            <a:off x="4484553" y="2105247"/>
            <a:ext cx="1373655" cy="901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FD81F3E1-30AE-48E9-8C05-DF497C3B0ABD}"/>
              </a:ext>
            </a:extLst>
          </p:cNvPr>
          <p:cNvCxnSpPr/>
          <p:nvPr/>
        </p:nvCxnSpPr>
        <p:spPr>
          <a:xfrm flipV="1">
            <a:off x="4572000" y="2232837"/>
            <a:ext cx="1398697" cy="1985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97B8A86A-EED2-4137-AF7C-C228891F2D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9271" y="118930"/>
            <a:ext cx="2707494" cy="437401"/>
          </a:xfrm>
        </p:spPr>
        <p:txBody>
          <a:bodyPr/>
          <a:lstStyle/>
          <a:p>
            <a:r>
              <a:rPr lang="it-IT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DATA EXPLORATION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A32A3B0-345B-4B2A-9001-211DA66397E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925033" y="554538"/>
            <a:ext cx="4883263" cy="1282609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it-IT" sz="1200" dirty="0"/>
              <a:t>767,473 tweets </a:t>
            </a:r>
          </a:p>
          <a:p>
            <a:pPr algn="l">
              <a:buFontTx/>
              <a:buChar char="-"/>
            </a:pPr>
            <a:r>
              <a:rPr lang="it-IT" sz="1200" dirty="0"/>
              <a:t>Tot pugni andati a segno/tot pugni tirati</a:t>
            </a:r>
          </a:p>
          <a:p>
            <a:pPr algn="l">
              <a:buFontTx/>
              <a:buChar char="-"/>
            </a:pPr>
            <a:r>
              <a:rPr lang="it-IT" sz="1200" dirty="0"/>
              <a:t>Tot jab andati a segno/ tot jab tirati</a:t>
            </a:r>
          </a:p>
          <a:p>
            <a:pPr algn="l">
              <a:buFontTx/>
              <a:buChar char="-"/>
            </a:pPr>
            <a:r>
              <a:rPr lang="it-IT" sz="1200" dirty="0"/>
              <a:t>Tot diretti destri andati a segno/tirati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EE758BE5-B2AC-4106-8BBB-97200D6E5C7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505272" y="1460526"/>
            <a:ext cx="3807845" cy="396292"/>
          </a:xfrm>
        </p:spPr>
        <p:txBody>
          <a:bodyPr/>
          <a:lstStyle/>
          <a:p>
            <a:r>
              <a:rPr lang="it-IT" b="1" dirty="0">
                <a:latin typeface="Cambria Math" panose="02040503050406030204" pitchFamily="18" charset="0"/>
                <a:ea typeface="Cambria Math" panose="02040503050406030204" pitchFamily="18" charset="0"/>
              </a:rPr>
              <a:t>2. DATA PREPROCESSING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88B0316-F8BA-49B9-9608-847C05A52BDB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2119875" y="1837147"/>
            <a:ext cx="5131718" cy="1519378"/>
          </a:xfrm>
        </p:spPr>
        <p:txBody>
          <a:bodyPr/>
          <a:lstStyle/>
          <a:p>
            <a:pPr algn="l">
              <a:buFontTx/>
              <a:buChar char="-"/>
            </a:pPr>
            <a:r>
              <a:rPr lang="it-IT" sz="1200" dirty="0"/>
              <a:t>Individuazione BOT  </a:t>
            </a:r>
          </a:p>
          <a:p>
            <a:pPr algn="l">
              <a:buFontTx/>
              <a:buChar char="-"/>
            </a:pPr>
            <a:r>
              <a:rPr lang="it-IT" sz="1200" dirty="0"/>
              <a:t>Date time </a:t>
            </a:r>
          </a:p>
          <a:p>
            <a:pPr algn="l">
              <a:buFontTx/>
              <a:buChar char="-"/>
            </a:pPr>
            <a:r>
              <a:rPr lang="it-IT" sz="1200" dirty="0"/>
              <a:t>Feature </a:t>
            </a:r>
            <a:r>
              <a:rPr lang="it-IT" sz="1200" dirty="0" err="1"/>
              <a:t>selection</a:t>
            </a:r>
            <a:endParaRPr lang="it-IT" sz="1200" dirty="0"/>
          </a:p>
          <a:p>
            <a:pPr algn="l">
              <a:buFontTx/>
              <a:buChar char="-"/>
            </a:pPr>
            <a:r>
              <a:rPr lang="it-IT" sz="1200" dirty="0"/>
              <a:t>Feature </a:t>
            </a:r>
            <a:r>
              <a:rPr lang="it-IT" sz="1200" dirty="0" err="1"/>
              <a:t>extraction</a:t>
            </a:r>
            <a:r>
              <a:rPr lang="it-IT" sz="1200" dirty="0"/>
              <a:t> </a:t>
            </a:r>
          </a:p>
          <a:p>
            <a:pPr marL="139700" indent="0" algn="l">
              <a:buNone/>
            </a:pPr>
            <a:r>
              <a:rPr lang="it-IT" sz="1200" dirty="0"/>
              <a:t>               - somma cumulate dei pugni tirati/andati a segno</a:t>
            </a:r>
          </a:p>
          <a:p>
            <a:pPr marL="139700" indent="0" algn="l">
              <a:buNone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6DD66DC-89A2-41A5-8499-C08CC67A0B32}"/>
              </a:ext>
            </a:extLst>
          </p:cNvPr>
          <p:cNvSpPr txBox="1"/>
          <p:nvPr/>
        </p:nvSpPr>
        <p:spPr>
          <a:xfrm>
            <a:off x="3823008" y="3167129"/>
            <a:ext cx="424220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3. TEXT CLEANING 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it-IT" sz="1200" dirty="0">
                <a:solidFill>
                  <a:schemeClr val="bg1"/>
                </a:solidFill>
              </a:rPr>
              <a:t>rimozione emoticons / HTML tags / </a:t>
            </a:r>
            <a:r>
              <a:rPr lang="it-IT" sz="1200" dirty="0" err="1">
                <a:solidFill>
                  <a:schemeClr val="bg1"/>
                </a:solidFill>
              </a:rPr>
              <a:t>URLs</a:t>
            </a:r>
            <a:r>
              <a:rPr lang="it-IT" sz="1200" dirty="0">
                <a:solidFill>
                  <a:schemeClr val="bg1"/>
                </a:solidFill>
              </a:rPr>
              <a:t> /numeri / simboli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it-IT" sz="1200" dirty="0">
                <a:solidFill>
                  <a:schemeClr val="bg1"/>
                </a:solidFill>
              </a:rPr>
              <a:t>Normalizzazione del testo (</a:t>
            </a:r>
            <a:r>
              <a:rPr lang="it-IT" sz="1200" dirty="0" err="1">
                <a:solidFill>
                  <a:schemeClr val="bg1"/>
                </a:solidFill>
              </a:rPr>
              <a:t>lower_case</a:t>
            </a:r>
            <a:r>
              <a:rPr lang="it-IT" sz="12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it-IT" sz="1200" dirty="0" err="1">
                <a:solidFill>
                  <a:schemeClr val="bg1"/>
                </a:solidFill>
              </a:rPr>
              <a:t>Tokenization</a:t>
            </a:r>
            <a:endParaRPr lang="it-IT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it-IT" sz="1200" dirty="0">
                <a:solidFill>
                  <a:schemeClr val="bg1"/>
                </a:solidFill>
              </a:rPr>
              <a:t>rimozione </a:t>
            </a:r>
            <a:r>
              <a:rPr lang="it-IT" sz="1200" dirty="0" err="1">
                <a:solidFill>
                  <a:schemeClr val="bg1"/>
                </a:solidFill>
              </a:rPr>
              <a:t>stopwords</a:t>
            </a:r>
            <a:r>
              <a:rPr lang="it-IT" sz="1200" dirty="0">
                <a:solidFill>
                  <a:schemeClr val="bg1"/>
                </a:solidFill>
              </a:rPr>
              <a:t> e punteggiatura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it-IT" sz="1200" dirty="0">
                <a:solidFill>
                  <a:schemeClr val="bg1"/>
                </a:solidFill>
              </a:rPr>
              <a:t>rimozione di «slang» ed espressioni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it-IT" sz="1200" dirty="0" err="1">
                <a:solidFill>
                  <a:schemeClr val="bg1"/>
                </a:solidFill>
              </a:rPr>
              <a:t>lemmatization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8" name="Freccia circolare a destra 17">
            <a:extLst>
              <a:ext uri="{FF2B5EF4-FFF2-40B4-BE49-F238E27FC236}">
                <a16:creationId xmlns:a16="http://schemas.microsoft.com/office/drawing/2014/main" id="{99172A66-F821-432A-8D18-6AAC0CE2F4B9}"/>
              </a:ext>
            </a:extLst>
          </p:cNvPr>
          <p:cNvSpPr/>
          <p:nvPr/>
        </p:nvSpPr>
        <p:spPr>
          <a:xfrm>
            <a:off x="410764" y="1310679"/>
            <a:ext cx="599329" cy="1092279"/>
          </a:xfrm>
          <a:prstGeom prst="curvedRightArrow">
            <a:avLst>
              <a:gd name="adj1" fmla="val 25000"/>
              <a:gd name="adj2" fmla="val 50000"/>
              <a:gd name="adj3" fmla="val 312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0" name="Freccia circolare a destra 19">
            <a:extLst>
              <a:ext uri="{FF2B5EF4-FFF2-40B4-BE49-F238E27FC236}">
                <a16:creationId xmlns:a16="http://schemas.microsoft.com/office/drawing/2014/main" id="{160B0782-4E7D-4DD8-A361-710CF56A16B8}"/>
              </a:ext>
            </a:extLst>
          </p:cNvPr>
          <p:cNvSpPr/>
          <p:nvPr/>
        </p:nvSpPr>
        <p:spPr>
          <a:xfrm>
            <a:off x="1505272" y="2890458"/>
            <a:ext cx="599329" cy="1092279"/>
          </a:xfrm>
          <a:prstGeom prst="curvedRightArrow">
            <a:avLst>
              <a:gd name="adj1" fmla="val 17722"/>
              <a:gd name="adj2" fmla="val 50000"/>
              <a:gd name="adj3" fmla="val 3120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01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ttotitolo 10">
            <a:extLst>
              <a:ext uri="{FF2B5EF4-FFF2-40B4-BE49-F238E27FC236}">
                <a16:creationId xmlns:a16="http://schemas.microsoft.com/office/drawing/2014/main" id="{8CB583A3-8613-41E0-8D75-FC39DCDB3DE7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1201479" y="290957"/>
            <a:ext cx="6655981" cy="772299"/>
          </a:xfrm>
        </p:spPr>
        <p:txBody>
          <a:bodyPr/>
          <a:lstStyle/>
          <a:p>
            <a:r>
              <a:rPr lang="it-IT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VOLUME DEI DATI E DISTRIBUZIONE NEL TEMPO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7D057C-CA63-4975-84FF-AFEF964ED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9"/>
          <a:stretch/>
        </p:blipFill>
        <p:spPr>
          <a:xfrm>
            <a:off x="1648046" y="1155133"/>
            <a:ext cx="6209414" cy="309663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9717B7-0B44-4258-AEC5-F9C5BB2332EC}"/>
              </a:ext>
            </a:extLst>
          </p:cNvPr>
          <p:cNvSpPr txBox="1"/>
          <p:nvPr/>
        </p:nvSpPr>
        <p:spPr>
          <a:xfrm>
            <a:off x="148855" y="4343644"/>
            <a:ext cx="87612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0" i="0" u="none" strike="noStrike" baseline="0" dirty="0">
                <a:solidFill>
                  <a:schemeClr val="bg1"/>
                </a:solidFill>
                <a:latin typeface="Calibri" panose="020F0502020204030204" pitchFamily="34" charset="0"/>
                <a:hlinkClick r:id="rId3"/>
              </a:rPr>
              <a:t>https://public.tableau.com/profile/matteo4985#!/vizhome/VisualizzazioeConteggioTweetsRaccolti/Volumetweets</a:t>
            </a:r>
            <a:endParaRPr lang="it-IT" sz="1200" b="0" i="0" u="none" strike="noStrike" baseline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622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1F57B5D6-FE15-48FB-A50F-4723BD3F14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265" y="118349"/>
            <a:ext cx="8623126" cy="777305"/>
          </a:xfrm>
        </p:spPr>
        <p:txBody>
          <a:bodyPr/>
          <a:lstStyle/>
          <a:p>
            <a:r>
              <a:rPr lang="it-IT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SPLITTTING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404B3C3D-E370-4507-8CBB-142A842C7781}"/>
              </a:ext>
            </a:extLst>
          </p:cNvPr>
          <p:cNvSpPr>
            <a:spLocks noGrp="1"/>
          </p:cNvSpPr>
          <p:nvPr>
            <p:ph type="body" idx="6"/>
          </p:nvPr>
        </p:nvSpPr>
        <p:spPr>
          <a:xfrm>
            <a:off x="4655297" y="1150126"/>
            <a:ext cx="1965000" cy="437400"/>
          </a:xfrm>
        </p:spPr>
        <p:txBody>
          <a:bodyPr/>
          <a:lstStyle/>
          <a:p>
            <a:pPr marL="139700" indent="0">
              <a:buNone/>
            </a:pPr>
            <a:r>
              <a:rPr lang="it-IT" b="1" dirty="0"/>
              <a:t>Dataset unico tweets 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3CAF815-1F88-45BC-A24D-FFA5CABF10F5}"/>
              </a:ext>
            </a:extLst>
          </p:cNvPr>
          <p:cNvSpPr>
            <a:spLocks noGrp="1"/>
          </p:cNvSpPr>
          <p:nvPr>
            <p:ph type="body" idx="8"/>
          </p:nvPr>
        </p:nvSpPr>
        <p:spPr>
          <a:xfrm>
            <a:off x="990181" y="2506035"/>
            <a:ext cx="1965000" cy="437400"/>
          </a:xfrm>
        </p:spPr>
        <p:txBody>
          <a:bodyPr/>
          <a:lstStyle/>
          <a:p>
            <a:pPr marL="139700" indent="0">
              <a:buNone/>
            </a:pPr>
            <a:r>
              <a:rPr lang="it-IT" dirty="0"/>
              <a:t>Mike Tyson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51C86E3F-8C84-4030-8CED-57056EA5499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857874" y="2589965"/>
            <a:ext cx="1965000" cy="437400"/>
          </a:xfrm>
        </p:spPr>
        <p:txBody>
          <a:bodyPr/>
          <a:lstStyle/>
          <a:p>
            <a:pPr marL="139700" indent="0">
              <a:buNone/>
            </a:pPr>
            <a:r>
              <a:rPr lang="it-IT" dirty="0" err="1"/>
              <a:t>Roy</a:t>
            </a:r>
            <a:r>
              <a:rPr lang="it-IT" dirty="0"/>
              <a:t> Jones Jr.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AC14E0-02EA-465E-8088-778D833A24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10" t="24794" r="17325" b="54343"/>
          <a:stretch/>
        </p:blipFill>
        <p:spPr>
          <a:xfrm>
            <a:off x="3894182" y="838506"/>
            <a:ext cx="1094017" cy="1072589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21189121-FF9D-4A21-92E8-5477D4577576}"/>
              </a:ext>
            </a:extLst>
          </p:cNvPr>
          <p:cNvCxnSpPr>
            <a:cxnSpLocks/>
          </p:cNvCxnSpPr>
          <p:nvPr/>
        </p:nvCxnSpPr>
        <p:spPr>
          <a:xfrm flipH="1">
            <a:off x="3253907" y="1949153"/>
            <a:ext cx="606498" cy="819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CF22B463-D70F-41C3-9336-E6B9242BBC86}"/>
              </a:ext>
            </a:extLst>
          </p:cNvPr>
          <p:cNvCxnSpPr>
            <a:cxnSpLocks/>
          </p:cNvCxnSpPr>
          <p:nvPr/>
        </p:nvCxnSpPr>
        <p:spPr>
          <a:xfrm>
            <a:off x="5001896" y="1960458"/>
            <a:ext cx="445764" cy="848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Immagine 20">
            <a:extLst>
              <a:ext uri="{FF2B5EF4-FFF2-40B4-BE49-F238E27FC236}">
                <a16:creationId xmlns:a16="http://schemas.microsoft.com/office/drawing/2014/main" id="{E682B503-D40C-4889-982D-F08998761E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10" t="24794" r="17325" b="54343"/>
          <a:stretch/>
        </p:blipFill>
        <p:spPr>
          <a:xfrm>
            <a:off x="2557647" y="2808665"/>
            <a:ext cx="828000" cy="81178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7AD981D0-1A73-4ADE-A42A-B7FDBD061B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10" t="24794" r="17325" b="54343"/>
          <a:stretch/>
        </p:blipFill>
        <p:spPr>
          <a:xfrm>
            <a:off x="5405262" y="2870376"/>
            <a:ext cx="839362" cy="822922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0CC82721-676E-4EC2-BDBA-F9D6A6063C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37" t="25990" r="11040" b="17481"/>
          <a:stretch/>
        </p:blipFill>
        <p:spPr>
          <a:xfrm>
            <a:off x="1843616" y="1559392"/>
            <a:ext cx="782599" cy="99003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8D3DF776-24F4-4C51-9A25-3B933FA0F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58" t="26717" r="15975" b="34498"/>
          <a:stretch/>
        </p:blipFill>
        <p:spPr>
          <a:xfrm>
            <a:off x="6310486" y="1480946"/>
            <a:ext cx="785405" cy="1072590"/>
          </a:xfrm>
          <a:prstGeom prst="rect">
            <a:avLst/>
          </a:prstGeom>
        </p:spPr>
      </p:pic>
      <p:sp>
        <p:nvSpPr>
          <p:cNvPr id="29" name="Segnaposto testo 9">
            <a:extLst>
              <a:ext uri="{FF2B5EF4-FFF2-40B4-BE49-F238E27FC236}">
                <a16:creationId xmlns:a16="http://schemas.microsoft.com/office/drawing/2014/main" id="{F5D61E51-DE10-40CD-89E0-BBFF37E18D87}"/>
              </a:ext>
            </a:extLst>
          </p:cNvPr>
          <p:cNvSpPr txBox="1">
            <a:spLocks/>
          </p:cNvSpPr>
          <p:nvPr/>
        </p:nvSpPr>
        <p:spPr>
          <a:xfrm>
            <a:off x="2990982" y="3585335"/>
            <a:ext cx="1965000" cy="58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>
              <a:buFont typeface="Open Sans"/>
              <a:buNone/>
            </a:pPr>
            <a:r>
              <a:rPr lang="it-IT" dirty="0"/>
              <a:t>Aggiunto attributo round </a:t>
            </a:r>
          </a:p>
          <a:p>
            <a:pPr marL="139700" indent="0">
              <a:buFont typeface="Open Sans"/>
              <a:buNone/>
            </a:pPr>
            <a:r>
              <a:rPr lang="it-IT" dirty="0"/>
              <a:t> 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B5924B8-1E12-4E8D-BF46-41692BB871A1}"/>
              </a:ext>
            </a:extLst>
          </p:cNvPr>
          <p:cNvSpPr txBox="1"/>
          <p:nvPr/>
        </p:nvSpPr>
        <p:spPr>
          <a:xfrm>
            <a:off x="6003988" y="3712099"/>
            <a:ext cx="218308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algn="ctr">
              <a:buFont typeface="Open Sans"/>
              <a:buNone/>
            </a:pPr>
            <a:r>
              <a:rPr 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Aggiunto attributo round </a:t>
            </a:r>
          </a:p>
          <a:p>
            <a:pPr marL="139700" indent="0" algn="ctr">
              <a:buFont typeface="Open Sans"/>
              <a:buNone/>
            </a:pPr>
            <a:r>
              <a:rPr lang="it-IT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05C22BC1-E487-490B-A56D-3690B6B530BD}"/>
              </a:ext>
            </a:extLst>
          </p:cNvPr>
          <p:cNvSpPr/>
          <p:nvPr/>
        </p:nvSpPr>
        <p:spPr>
          <a:xfrm>
            <a:off x="191265" y="3780373"/>
            <a:ext cx="2831934" cy="6215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Assegnazione del round di riferimento in base alla fascia oraria (+ 1’) </a:t>
            </a:r>
          </a:p>
        </p:txBody>
      </p:sp>
    </p:spTree>
    <p:extLst>
      <p:ext uri="{BB962C8B-B14F-4D97-AF65-F5344CB8AC3E}">
        <p14:creationId xmlns:p14="http://schemas.microsoft.com/office/powerpoint/2010/main" val="84868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5093FCD3-E950-4ED4-99B0-77E50D88D6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55" y="185782"/>
            <a:ext cx="8750595" cy="760516"/>
          </a:xfrm>
        </p:spPr>
        <p:txBody>
          <a:bodyPr/>
          <a:lstStyle/>
          <a:p>
            <a:pPr algn="l"/>
            <a:r>
              <a:rPr lang="it-IT" sz="2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DATA ENRICHMENT  E SENTIMENT ANALYSIS  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08D5D54F-3A2C-414A-A9F2-1B25DD891D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10" t="24794" r="17325" b="54343"/>
          <a:stretch/>
        </p:blipFill>
        <p:spPr>
          <a:xfrm>
            <a:off x="327062" y="3050253"/>
            <a:ext cx="828000" cy="81178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5D79AAE2-311C-4269-AF03-EEF48B3FCB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10" t="24794" r="17325" b="54343"/>
          <a:stretch/>
        </p:blipFill>
        <p:spPr>
          <a:xfrm>
            <a:off x="327062" y="930592"/>
            <a:ext cx="828000" cy="811782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EF826C07-E9B4-4610-AE49-03A79CC9E3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28" t="53335" r="29651" b="26810"/>
          <a:stretch/>
        </p:blipFill>
        <p:spPr>
          <a:xfrm>
            <a:off x="1843766" y="1007522"/>
            <a:ext cx="828000" cy="673627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09CF4C6-9029-46B6-8AB0-63862B40F3EB}"/>
              </a:ext>
            </a:extLst>
          </p:cNvPr>
          <p:cNvSpPr txBox="1"/>
          <p:nvPr/>
        </p:nvSpPr>
        <p:spPr>
          <a:xfrm>
            <a:off x="234420" y="1750390"/>
            <a:ext cx="125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COLONNA</a:t>
            </a:r>
          </a:p>
          <a:p>
            <a:r>
              <a:rPr lang="it-IT" b="1" dirty="0">
                <a:solidFill>
                  <a:schemeClr val="bg1"/>
                </a:solidFill>
              </a:rPr>
              <a:t>ROUND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8EA829B-E6AE-4F55-8AEA-E4CD247EAB42}"/>
              </a:ext>
            </a:extLst>
          </p:cNvPr>
          <p:cNvSpPr txBox="1"/>
          <p:nvPr/>
        </p:nvSpPr>
        <p:spPr>
          <a:xfrm>
            <a:off x="234420" y="3825380"/>
            <a:ext cx="1254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COLONNA</a:t>
            </a:r>
          </a:p>
          <a:p>
            <a:r>
              <a:rPr lang="it-IT" b="1" dirty="0">
                <a:solidFill>
                  <a:schemeClr val="bg1"/>
                </a:solidFill>
              </a:rPr>
              <a:t>ROUND</a:t>
            </a: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9C8172A9-75CE-44FF-81A1-1D314037B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28" t="53335" r="29651" b="26810"/>
          <a:stretch/>
        </p:blipFill>
        <p:spPr>
          <a:xfrm>
            <a:off x="1790312" y="3188408"/>
            <a:ext cx="828000" cy="673627"/>
          </a:xfrm>
          <a:prstGeom prst="rect">
            <a:avLst/>
          </a:prstGeom>
        </p:spPr>
      </p:pic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3FB92F1D-DE4C-40E4-A27A-AA2C0C383A99}"/>
              </a:ext>
            </a:extLst>
          </p:cNvPr>
          <p:cNvCxnSpPr>
            <a:cxnSpLocks/>
          </p:cNvCxnSpPr>
          <p:nvPr/>
        </p:nvCxnSpPr>
        <p:spPr>
          <a:xfrm>
            <a:off x="1296232" y="1297416"/>
            <a:ext cx="452993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788E9B8D-137D-4D06-A9BA-6C9DF6A12A53}"/>
              </a:ext>
            </a:extLst>
          </p:cNvPr>
          <p:cNvCxnSpPr>
            <a:cxnSpLocks/>
          </p:cNvCxnSpPr>
          <p:nvPr/>
        </p:nvCxnSpPr>
        <p:spPr>
          <a:xfrm>
            <a:off x="2785731" y="1297416"/>
            <a:ext cx="637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5EA5C20E-DEC9-4FF9-A7E9-FEC86AE9D059}"/>
              </a:ext>
            </a:extLst>
          </p:cNvPr>
          <p:cNvCxnSpPr>
            <a:cxnSpLocks/>
          </p:cNvCxnSpPr>
          <p:nvPr/>
        </p:nvCxnSpPr>
        <p:spPr>
          <a:xfrm>
            <a:off x="1291937" y="3568807"/>
            <a:ext cx="452993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09CF5198-DA1C-4BB2-870D-7F8B9503C697}"/>
              </a:ext>
            </a:extLst>
          </p:cNvPr>
          <p:cNvCxnSpPr>
            <a:cxnSpLocks/>
          </p:cNvCxnSpPr>
          <p:nvPr/>
        </p:nvCxnSpPr>
        <p:spPr>
          <a:xfrm>
            <a:off x="2671766" y="3525221"/>
            <a:ext cx="6379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3" name="Immagine 32">
            <a:extLst>
              <a:ext uri="{FF2B5EF4-FFF2-40B4-BE49-F238E27FC236}">
                <a16:creationId xmlns:a16="http://schemas.microsoft.com/office/drawing/2014/main" id="{7AEB235B-1415-4C39-848F-DB078572A4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7" t="18689" r="62655" b="70201"/>
          <a:stretch/>
        </p:blipFill>
        <p:spPr>
          <a:xfrm>
            <a:off x="3508389" y="822386"/>
            <a:ext cx="1476354" cy="437401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15F6078A-1A22-4F15-BC19-3222F98FB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8070" r="86549" b="76720"/>
          <a:stretch/>
        </p:blipFill>
        <p:spPr>
          <a:xfrm>
            <a:off x="3509337" y="1264737"/>
            <a:ext cx="1474458" cy="321068"/>
          </a:xfrm>
          <a:prstGeom prst="rect">
            <a:avLst/>
          </a:prstGeom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A1C29C9A-D9FA-49A0-9423-DA18E3F3DACD}"/>
              </a:ext>
            </a:extLst>
          </p:cNvPr>
          <p:cNvSpPr/>
          <p:nvPr/>
        </p:nvSpPr>
        <p:spPr>
          <a:xfrm>
            <a:off x="3467854" y="744714"/>
            <a:ext cx="1596021" cy="93642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E8A8C7C3-571E-457C-98E5-E59D1E1C26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8070" r="86549" b="76720"/>
          <a:stretch/>
        </p:blipFill>
        <p:spPr>
          <a:xfrm>
            <a:off x="3423685" y="3463823"/>
            <a:ext cx="1463250" cy="318628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E6B51B88-27BC-4ECC-B407-8E571201F9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97" t="18689" r="62655" b="70201"/>
          <a:stretch/>
        </p:blipFill>
        <p:spPr>
          <a:xfrm>
            <a:off x="3423685" y="2997620"/>
            <a:ext cx="1476354" cy="437401"/>
          </a:xfrm>
          <a:prstGeom prst="rect">
            <a:avLst/>
          </a:prstGeom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B5F4B722-2313-45B0-93F5-41D1BD69CFED}"/>
              </a:ext>
            </a:extLst>
          </p:cNvPr>
          <p:cNvSpPr/>
          <p:nvPr/>
        </p:nvSpPr>
        <p:spPr>
          <a:xfrm>
            <a:off x="3367709" y="2945643"/>
            <a:ext cx="1596021" cy="889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F4B1F15-3FC4-4203-9F17-C3E57590F5E8}"/>
              </a:ext>
            </a:extLst>
          </p:cNvPr>
          <p:cNvSpPr txBox="1"/>
          <p:nvPr/>
        </p:nvSpPr>
        <p:spPr>
          <a:xfrm>
            <a:off x="3508388" y="1737461"/>
            <a:ext cx="1254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COLONNA</a:t>
            </a:r>
          </a:p>
          <a:p>
            <a:r>
              <a:rPr lang="it-IT" b="1" dirty="0">
                <a:solidFill>
                  <a:schemeClr val="bg1"/>
                </a:solidFill>
              </a:rPr>
              <a:t>ROUND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877A6F39-D97C-434F-9458-C03B3225EA5A}"/>
              </a:ext>
            </a:extLst>
          </p:cNvPr>
          <p:cNvSpPr txBox="1"/>
          <p:nvPr/>
        </p:nvSpPr>
        <p:spPr>
          <a:xfrm>
            <a:off x="3423685" y="3890708"/>
            <a:ext cx="13420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COLONNA</a:t>
            </a:r>
          </a:p>
          <a:p>
            <a:r>
              <a:rPr lang="it-IT" b="1" dirty="0">
                <a:solidFill>
                  <a:schemeClr val="bg1"/>
                </a:solidFill>
              </a:rPr>
              <a:t>ROUND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C38FE62C-3ECA-4D7F-9EA3-5B9B52A42D0F}"/>
              </a:ext>
            </a:extLst>
          </p:cNvPr>
          <p:cNvSpPr/>
          <p:nvPr/>
        </p:nvSpPr>
        <p:spPr>
          <a:xfrm>
            <a:off x="5220585" y="1891349"/>
            <a:ext cx="3791490" cy="8731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SENTIMENT ANALYSIS: AFINN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Afinn_score</a:t>
            </a:r>
            <a:r>
              <a:rPr lang="it-IT" dirty="0"/>
              <a:t>  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Lexicon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approach</a:t>
            </a:r>
            <a:r>
              <a:rPr lang="it-IT" dirty="0"/>
              <a:t> 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5C015FFB-3639-4D3A-ACAB-5B75D630C6A1}"/>
              </a:ext>
            </a:extLst>
          </p:cNvPr>
          <p:cNvSpPr/>
          <p:nvPr/>
        </p:nvSpPr>
        <p:spPr>
          <a:xfrm>
            <a:off x="5837112" y="2836062"/>
            <a:ext cx="2558436" cy="7605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Valore &gt; 0 positiva </a:t>
            </a:r>
          </a:p>
          <a:p>
            <a:pPr algn="ctr"/>
            <a:r>
              <a:rPr lang="it-IT" dirty="0"/>
              <a:t>Valore = 0 neutrale </a:t>
            </a:r>
          </a:p>
          <a:p>
            <a:pPr algn="ctr"/>
            <a:r>
              <a:rPr lang="it-IT" dirty="0"/>
              <a:t>Valore &lt; 0 negativa</a:t>
            </a:r>
          </a:p>
        </p:txBody>
      </p:sp>
    </p:spTree>
    <p:extLst>
      <p:ext uri="{BB962C8B-B14F-4D97-AF65-F5344CB8AC3E}">
        <p14:creationId xmlns:p14="http://schemas.microsoft.com/office/powerpoint/2010/main" val="3716792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5FD8CF3-09A9-41A0-80C8-9B1B757C664F}"/>
              </a:ext>
            </a:extLst>
          </p:cNvPr>
          <p:cNvSpPr txBox="1"/>
          <p:nvPr/>
        </p:nvSpPr>
        <p:spPr>
          <a:xfrm>
            <a:off x="2083982" y="331184"/>
            <a:ext cx="4752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chemeClr val="bg1"/>
                </a:solidFill>
              </a:rPr>
              <a:t>FOCUS SULL’INCONTRO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EF6DC76-34A6-4AA6-992F-6B00DB922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7" r="8837" b="4060"/>
          <a:stretch/>
        </p:blipFill>
        <p:spPr>
          <a:xfrm>
            <a:off x="2491474" y="731294"/>
            <a:ext cx="3937767" cy="258002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53FB63A-98D5-4035-959D-0083EA105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5" t="30792" r="9544" b="6418"/>
          <a:stretch/>
        </p:blipFill>
        <p:spPr>
          <a:xfrm>
            <a:off x="2491474" y="3311321"/>
            <a:ext cx="3937767" cy="171327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8890F8-5C82-457C-A796-350EE9B35A19}"/>
              </a:ext>
            </a:extLst>
          </p:cNvPr>
          <p:cNvSpPr txBox="1"/>
          <p:nvPr/>
        </p:nvSpPr>
        <p:spPr>
          <a:xfrm>
            <a:off x="6624084" y="3838353"/>
            <a:ext cx="236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b="0" i="0" u="none" strike="noStrike" baseline="0" dirty="0">
                <a:solidFill>
                  <a:srgbClr val="0563C2"/>
                </a:solidFill>
                <a:latin typeface="Calibri" panose="020F0502020204030204" pitchFamily="34" charset="0"/>
                <a:hlinkClick r:id="rId4"/>
              </a:rPr>
              <a:t>https://public.tableau.com/profile/matteo4985#!/vizhome/Analisidelmatch_16125229919090/Dashboard1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238712018"/>
      </p:ext>
    </p:extLst>
  </p:cSld>
  <p:clrMapOvr>
    <a:masterClrMapping/>
  </p:clrMapOvr>
</p:sld>
</file>

<file path=ppt/theme/theme1.xml><?xml version="1.0" encoding="utf-8"?>
<a:theme xmlns:a="http://schemas.openxmlformats.org/drawingml/2006/main" name="eSports Campaign by Slidesgo">
  <a:themeElements>
    <a:clrScheme name="Simple Light">
      <a:dk1>
        <a:srgbClr val="000000"/>
      </a:dk1>
      <a:lt1>
        <a:srgbClr val="FFFFFF"/>
      </a:lt1>
      <a:dk2>
        <a:srgbClr val="474747"/>
      </a:dk2>
      <a:lt2>
        <a:srgbClr val="EEEEEE"/>
      </a:lt2>
      <a:accent1>
        <a:srgbClr val="FF111E"/>
      </a:accent1>
      <a:accent2>
        <a:srgbClr val="EEEEEE"/>
      </a:accent2>
      <a:accent3>
        <a:srgbClr val="474747"/>
      </a:accent3>
      <a:accent4>
        <a:srgbClr val="FFFFFF"/>
      </a:accent4>
      <a:accent5>
        <a:srgbClr val="000000"/>
      </a:accent5>
      <a:accent6>
        <a:srgbClr val="FF111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397</Words>
  <Application>Microsoft Office PowerPoint</Application>
  <PresentationFormat>Presentazione su schermo (16:9)</PresentationFormat>
  <Paragraphs>84</Paragraphs>
  <Slides>12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2" baseType="lpstr">
      <vt:lpstr>Orbitron</vt:lpstr>
      <vt:lpstr>Comfortaa</vt:lpstr>
      <vt:lpstr>Roboto Condensed Light</vt:lpstr>
      <vt:lpstr>Cambria Math</vt:lpstr>
      <vt:lpstr>Orbitron Regular</vt:lpstr>
      <vt:lpstr>Calibri</vt:lpstr>
      <vt:lpstr>CMR10</vt:lpstr>
      <vt:lpstr>Arial</vt:lpstr>
      <vt:lpstr>Open Sans</vt:lpstr>
      <vt:lpstr>eSports Campaign by Slidesgo</vt:lpstr>
      <vt:lpstr>Mike Tyson vs Roy Jones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Mike Tyson vs Roy Jones</dc:title>
  <cp:lastModifiedBy>gabriele zottola</cp:lastModifiedBy>
  <cp:revision>44</cp:revision>
  <dcterms:modified xsi:type="dcterms:W3CDTF">2021-02-07T19:56:47Z</dcterms:modified>
</cp:coreProperties>
</file>